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3" r:id="rId4"/>
    <p:sldId id="259" r:id="rId5"/>
    <p:sldId id="258" r:id="rId6"/>
    <p:sldId id="262"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31302F"/>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56" autoAdjust="0"/>
  </p:normalViewPr>
  <p:slideViewPr>
    <p:cSldViewPr snapToGrid="0" showGuides="1">
      <p:cViewPr>
        <p:scale>
          <a:sx n="70" d="100"/>
          <a:sy n="70" d="100"/>
        </p:scale>
        <p:origin x="1138"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BE86C4-2325-439A-861B-D9F12779A65F}" type="datetimeFigureOut">
              <a:rPr lang="en-GB" smtClean="0"/>
              <a:t>07/06/2020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1983865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BE86C4-2325-439A-861B-D9F12779A65F}" type="datetimeFigureOut">
              <a:rPr lang="en-GB" smtClean="0"/>
              <a:t>07/06/2020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342474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BE86C4-2325-439A-861B-D9F12779A65F}" type="datetimeFigureOut">
              <a:rPr lang="en-GB" smtClean="0"/>
              <a:t>07/06/2020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1112377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BE86C4-2325-439A-861B-D9F12779A65F}" type="datetimeFigureOut">
              <a:rPr lang="en-GB" smtClean="0"/>
              <a:t>07/06/2020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426642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BE86C4-2325-439A-861B-D9F12779A65F}" type="datetimeFigureOut">
              <a:rPr lang="en-GB" smtClean="0"/>
              <a:t>07/06/2020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365321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BE86C4-2325-439A-861B-D9F12779A65F}" type="datetimeFigureOut">
              <a:rPr lang="en-GB" smtClean="0"/>
              <a:t>07/06/2020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1694096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BE86C4-2325-439A-861B-D9F12779A65F}" type="datetimeFigureOut">
              <a:rPr lang="en-GB" smtClean="0"/>
              <a:t>07/06/2020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1052078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BE86C4-2325-439A-861B-D9F12779A65F}" type="datetimeFigureOut">
              <a:rPr lang="en-GB" smtClean="0"/>
              <a:t>07/06/2020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1126720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E86C4-2325-439A-861B-D9F12779A65F}" type="datetimeFigureOut">
              <a:rPr lang="en-GB" smtClean="0"/>
              <a:t>07/06/2020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1566453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86C4-2325-439A-861B-D9F12779A65F}" type="datetimeFigureOut">
              <a:rPr lang="en-GB" smtClean="0"/>
              <a:t>07/06/2020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3106585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86C4-2325-439A-861B-D9F12779A65F}" type="datetimeFigureOut">
              <a:rPr lang="en-GB" smtClean="0"/>
              <a:t>07/06/2020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82530F4-57B6-4F68-B3F4-007A53F1D380}" type="slidenum">
              <a:rPr lang="en-GB" smtClean="0"/>
              <a:t>‹#›</a:t>
            </a:fld>
            <a:endParaRPr lang="en-GB"/>
          </a:p>
        </p:txBody>
      </p:sp>
    </p:spTree>
    <p:extLst>
      <p:ext uri="{BB962C8B-B14F-4D97-AF65-F5344CB8AC3E}">
        <p14:creationId xmlns:p14="http://schemas.microsoft.com/office/powerpoint/2010/main" val="31382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E86C4-2325-439A-861B-D9F12779A65F}" type="datetimeFigureOut">
              <a:rPr lang="en-GB" smtClean="0"/>
              <a:t>07/06/2020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2530F4-57B6-4F68-B3F4-007A53F1D380}" type="slidenum">
              <a:rPr lang="en-GB" smtClean="0"/>
              <a:t>‹#›</a:t>
            </a:fld>
            <a:endParaRPr lang="en-GB"/>
          </a:p>
        </p:txBody>
      </p:sp>
    </p:spTree>
    <p:extLst>
      <p:ext uri="{BB962C8B-B14F-4D97-AF65-F5344CB8AC3E}">
        <p14:creationId xmlns:p14="http://schemas.microsoft.com/office/powerpoint/2010/main" val="362325759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30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292A-2482-4E35-9167-C5CD96FAE999}"/>
              </a:ext>
            </a:extLst>
          </p:cNvPr>
          <p:cNvSpPr>
            <a:spLocks noGrp="1"/>
          </p:cNvSpPr>
          <p:nvPr>
            <p:ph type="ctrTitle"/>
          </p:nvPr>
        </p:nvSpPr>
        <p:spPr>
          <a:xfrm>
            <a:off x="1524000" y="-604247"/>
            <a:ext cx="9144000" cy="2387600"/>
          </a:xfrm>
        </p:spPr>
        <p:txBody>
          <a:bodyPr>
            <a:normAutofit/>
          </a:bodyPr>
          <a:lstStyle/>
          <a:p>
            <a:r>
              <a:rPr lang="en-GB" sz="8000" dirty="0">
                <a:solidFill>
                  <a:schemeClr val="tx2"/>
                </a:solidFill>
                <a:latin typeface="Cambria" panose="02040503050406030204" pitchFamily="18" charset="0"/>
                <a:ea typeface="Cambria" panose="02040503050406030204" pitchFamily="18" charset="0"/>
              </a:rPr>
              <a:t>SmartStock</a:t>
            </a:r>
          </a:p>
        </p:txBody>
      </p:sp>
      <p:sp>
        <p:nvSpPr>
          <p:cNvPr id="3" name="Subtitle 2">
            <a:extLst>
              <a:ext uri="{FF2B5EF4-FFF2-40B4-BE49-F238E27FC236}">
                <a16:creationId xmlns:a16="http://schemas.microsoft.com/office/drawing/2014/main" id="{D138753B-1233-48B8-9E70-B7317228F4BF}"/>
              </a:ext>
            </a:extLst>
          </p:cNvPr>
          <p:cNvSpPr>
            <a:spLocks noGrp="1"/>
          </p:cNvSpPr>
          <p:nvPr>
            <p:ph type="subTitle" idx="1"/>
          </p:nvPr>
        </p:nvSpPr>
        <p:spPr>
          <a:xfrm>
            <a:off x="1524000" y="1771944"/>
            <a:ext cx="9144000" cy="2870200"/>
          </a:xfrm>
        </p:spPr>
        <p:txBody>
          <a:bodyPr>
            <a:normAutofit/>
          </a:bodyPr>
          <a:lstStyle/>
          <a:p>
            <a:r>
              <a:rPr lang="en-GB" sz="1800" dirty="0">
                <a:solidFill>
                  <a:schemeClr val="tx2"/>
                </a:solidFill>
                <a:latin typeface="Cambria" panose="02040503050406030204" pitchFamily="18" charset="0"/>
                <a:ea typeface="Cambria" panose="02040503050406030204" pitchFamily="18" charset="0"/>
              </a:rPr>
              <a:t>SmartStock is an investment application which allows users to search for any equity, currency, cryptocurrency, index etc. between a select date range and plot various technical indicators. It also has the ability for a user to train and test 6 different machine learning models and retrieve the predicted closing price for tomorrow. </a:t>
            </a:r>
          </a:p>
        </p:txBody>
      </p:sp>
      <p:pic>
        <p:nvPicPr>
          <p:cNvPr id="1030" name="Picture 6" descr="Stock Market Vector Png, Transparent Png , Transparent Png Image ...">
            <a:extLst>
              <a:ext uri="{FF2B5EF4-FFF2-40B4-BE49-F238E27FC236}">
                <a16:creationId xmlns:a16="http://schemas.microsoft.com/office/drawing/2014/main" id="{CD41BC74-05F1-4BA2-9667-F95E4642FBF0}"/>
              </a:ext>
            </a:extLst>
          </p:cNvPr>
          <p:cNvPicPr>
            <a:picLocks noChangeAspect="1" noChangeArrowheads="1"/>
          </p:cNvPicPr>
          <p:nvPr/>
        </p:nvPicPr>
        <p:blipFill>
          <a:blip r:embed="rId2">
            <a:biLevel thresh="25000"/>
            <a:alphaModFix amt="85000"/>
            <a:extLst>
              <a:ext uri="{BEBA8EAE-BF5A-486C-A8C5-ECC9F3942E4B}">
                <a14:imgProps xmlns:a14="http://schemas.microsoft.com/office/drawing/2010/main">
                  <a14:imgLayer r:embed="rId3">
                    <a14:imgEffect>
                      <a14:backgroundRemoval t="6189" b="89794" l="4651" r="93488">
                        <a14:foregroundMark x1="41512" y1="26167" x2="41512" y2="26167"/>
                        <a14:foregroundMark x1="47442" y1="20847" x2="47442" y2="20847"/>
                        <a14:foregroundMark x1="49884" y1="26927" x2="49884" y2="26927"/>
                        <a14:foregroundMark x1="8953" y1="9446" x2="8953" y2="9446"/>
                        <a14:foregroundMark x1="8953" y1="6189" x2="8953" y2="6189"/>
                        <a14:foregroundMark x1="4767" y1="13789" x2="4767" y2="13789"/>
                        <a14:foregroundMark x1="51279" y1="50706" x2="51279" y2="50706"/>
                        <a14:foregroundMark x1="93488" y1="86645" x2="93488" y2="86645"/>
                        <a14:foregroundMark x1="86744" y1="89794" x2="86744" y2="89794"/>
                        <a14:foregroundMark x1="69884" y1="65038" x2="69884" y2="65038"/>
                        <a14:foregroundMark x1="63837" y1="65038" x2="63837" y2="65038"/>
                        <a14:foregroundMark x1="53837" y1="66558" x2="53837" y2="66558"/>
                        <a14:foregroundMark x1="41395" y1="64061" x2="41395" y2="64061"/>
                        <a14:foregroundMark x1="32442" y1="63952" x2="32442" y2="63952"/>
                        <a14:foregroundMark x1="22558" y1="68621" x2="22558" y2="68621"/>
                      </a14:backgroundRemoval>
                    </a14:imgEffect>
                  </a14:imgLayer>
                </a14:imgProps>
              </a:ext>
              <a:ext uri="{28A0092B-C50C-407E-A947-70E740481C1C}">
                <a14:useLocalDpi xmlns:a14="http://schemas.microsoft.com/office/drawing/2010/main" val="0"/>
              </a:ext>
            </a:extLst>
          </a:blip>
          <a:srcRect/>
          <a:stretch>
            <a:fillRect/>
          </a:stretch>
        </p:blipFill>
        <p:spPr bwMode="auto">
          <a:xfrm>
            <a:off x="4813004" y="3056992"/>
            <a:ext cx="2565991" cy="2747913"/>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1450A782-EACE-45D8-AACF-84F83070A92F}"/>
              </a:ext>
            </a:extLst>
          </p:cNvPr>
          <p:cNvSpPr txBox="1">
            <a:spLocks/>
          </p:cNvSpPr>
          <p:nvPr/>
        </p:nvSpPr>
        <p:spPr>
          <a:xfrm>
            <a:off x="1524000" y="5851350"/>
            <a:ext cx="9144000" cy="5230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1800" dirty="0">
                <a:solidFill>
                  <a:schemeClr val="tx2"/>
                </a:solidFill>
                <a:latin typeface="Cambria" panose="02040503050406030204" pitchFamily="18" charset="0"/>
                <a:ea typeface="Cambria" panose="02040503050406030204" pitchFamily="18" charset="0"/>
              </a:rPr>
              <a:t>Created by Ronan Hayes</a:t>
            </a:r>
          </a:p>
        </p:txBody>
      </p:sp>
    </p:spTree>
    <p:extLst>
      <p:ext uri="{BB962C8B-B14F-4D97-AF65-F5344CB8AC3E}">
        <p14:creationId xmlns:p14="http://schemas.microsoft.com/office/powerpoint/2010/main" val="214125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30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292A-2482-4E35-9167-C5CD96FAE999}"/>
              </a:ext>
            </a:extLst>
          </p:cNvPr>
          <p:cNvSpPr>
            <a:spLocks noGrp="1"/>
          </p:cNvSpPr>
          <p:nvPr>
            <p:ph type="ctrTitle"/>
          </p:nvPr>
        </p:nvSpPr>
        <p:spPr>
          <a:xfrm>
            <a:off x="157115" y="151876"/>
            <a:ext cx="1728246" cy="951060"/>
          </a:xfrm>
        </p:spPr>
        <p:txBody>
          <a:bodyPr>
            <a:normAutofit/>
          </a:bodyPr>
          <a:lstStyle/>
          <a:p>
            <a:r>
              <a:rPr lang="en-GB" sz="4800" dirty="0">
                <a:solidFill>
                  <a:schemeClr val="tx2"/>
                </a:solidFill>
                <a:latin typeface="Cambria" panose="02040503050406030204" pitchFamily="18" charset="0"/>
                <a:ea typeface="Cambria" panose="02040503050406030204" pitchFamily="18" charset="0"/>
              </a:rPr>
              <a:t>Goals</a:t>
            </a:r>
            <a:r>
              <a:rPr lang="en-GB" dirty="0">
                <a:solidFill>
                  <a:schemeClr val="tx2"/>
                </a:solidFill>
                <a:latin typeface="Cambria" panose="02040503050406030204" pitchFamily="18" charset="0"/>
                <a:ea typeface="Cambria" panose="02040503050406030204" pitchFamily="18" charset="0"/>
              </a:rPr>
              <a:t> </a:t>
            </a:r>
          </a:p>
        </p:txBody>
      </p:sp>
      <p:sp>
        <p:nvSpPr>
          <p:cNvPr id="3" name="Subtitle 2">
            <a:extLst>
              <a:ext uri="{FF2B5EF4-FFF2-40B4-BE49-F238E27FC236}">
                <a16:creationId xmlns:a16="http://schemas.microsoft.com/office/drawing/2014/main" id="{D138753B-1233-48B8-9E70-B7317228F4BF}"/>
              </a:ext>
            </a:extLst>
          </p:cNvPr>
          <p:cNvSpPr>
            <a:spLocks noGrp="1"/>
          </p:cNvSpPr>
          <p:nvPr>
            <p:ph type="subTitle" idx="1"/>
          </p:nvPr>
        </p:nvSpPr>
        <p:spPr>
          <a:xfrm>
            <a:off x="1524000" y="1190395"/>
            <a:ext cx="9144000" cy="5114152"/>
          </a:xfrm>
        </p:spPr>
        <p:txBody>
          <a:bodyPr>
            <a:normAutofit/>
          </a:bodyPr>
          <a:lstStyle/>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The first goal of this project is to develop accurate and successful machine learning models which can predict tomorrows closing price relatively well. </a:t>
            </a:r>
          </a:p>
          <a:p>
            <a:pPr marL="285750" indent="-285750" algn="l">
              <a:buFont typeface="Arial" panose="020B0604020202020204" pitchFamily="34" charset="0"/>
              <a:buChar char="•"/>
            </a:pPr>
            <a:endParaRPr lang="en-GB" sz="1800" dirty="0">
              <a:solidFill>
                <a:schemeClr val="tx2"/>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I will then implement these models into a user friendly web application created using the Dash framework. It will be fully interactive and allow for various user input.  Along with the models it will allow you to plot various technical indicators. </a:t>
            </a:r>
          </a:p>
          <a:p>
            <a:pPr marL="285750" indent="-285750" algn="l">
              <a:buFont typeface="Arial" panose="020B0604020202020204" pitchFamily="34" charset="0"/>
              <a:buChar char="•"/>
            </a:pPr>
            <a:endParaRPr lang="en-GB" sz="1800" dirty="0">
              <a:solidFill>
                <a:schemeClr val="tx2"/>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My personal goals include developing my skills within Python and using new libraries. Another being my understanding of machine learning and specific algorithms.  Lastly, I can learn a new, modern framework for developing interactive data visualization web applications using Dash. </a:t>
            </a:r>
          </a:p>
        </p:txBody>
      </p:sp>
    </p:spTree>
    <p:extLst>
      <p:ext uri="{BB962C8B-B14F-4D97-AF65-F5344CB8AC3E}">
        <p14:creationId xmlns:p14="http://schemas.microsoft.com/office/powerpoint/2010/main" val="1468528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1302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292A-2482-4E35-9167-C5CD96FAE999}"/>
              </a:ext>
            </a:extLst>
          </p:cNvPr>
          <p:cNvSpPr>
            <a:spLocks noGrp="1"/>
          </p:cNvSpPr>
          <p:nvPr>
            <p:ph type="ctrTitle"/>
          </p:nvPr>
        </p:nvSpPr>
        <p:spPr>
          <a:xfrm>
            <a:off x="157115" y="151876"/>
            <a:ext cx="1558564" cy="951060"/>
          </a:xfrm>
        </p:spPr>
        <p:txBody>
          <a:bodyPr/>
          <a:lstStyle/>
          <a:p>
            <a:r>
              <a:rPr lang="en-GB" sz="4800" dirty="0">
                <a:solidFill>
                  <a:schemeClr val="tx2"/>
                </a:solidFill>
                <a:latin typeface="Cambria" panose="02040503050406030204" pitchFamily="18" charset="0"/>
                <a:ea typeface="Cambria" panose="02040503050406030204" pitchFamily="18" charset="0"/>
              </a:rPr>
              <a:t>Data</a:t>
            </a:r>
            <a:r>
              <a:rPr lang="en-GB" dirty="0">
                <a:solidFill>
                  <a:schemeClr val="tx2"/>
                </a:solidFill>
                <a:latin typeface="Cambria" panose="02040503050406030204" pitchFamily="18" charset="0"/>
                <a:ea typeface="Cambria" panose="02040503050406030204" pitchFamily="18" charset="0"/>
              </a:rPr>
              <a:t> </a:t>
            </a:r>
          </a:p>
        </p:txBody>
      </p:sp>
      <p:sp>
        <p:nvSpPr>
          <p:cNvPr id="3" name="Subtitle 2">
            <a:extLst>
              <a:ext uri="{FF2B5EF4-FFF2-40B4-BE49-F238E27FC236}">
                <a16:creationId xmlns:a16="http://schemas.microsoft.com/office/drawing/2014/main" id="{D138753B-1233-48B8-9E70-B7317228F4BF}"/>
              </a:ext>
            </a:extLst>
          </p:cNvPr>
          <p:cNvSpPr>
            <a:spLocks noGrp="1"/>
          </p:cNvSpPr>
          <p:nvPr>
            <p:ph type="subTitle" idx="1"/>
          </p:nvPr>
        </p:nvSpPr>
        <p:spPr>
          <a:xfrm>
            <a:off x="1524000" y="1190396"/>
            <a:ext cx="9144000" cy="2870200"/>
          </a:xfrm>
        </p:spPr>
        <p:txBody>
          <a:bodyPr>
            <a:normAutofit/>
          </a:bodyPr>
          <a:lstStyle/>
          <a:p>
            <a:pPr algn="l"/>
            <a:r>
              <a:rPr lang="en-GB" sz="1800" dirty="0">
                <a:solidFill>
                  <a:schemeClr val="tx2"/>
                </a:solidFill>
                <a:latin typeface="Cambria" panose="02040503050406030204" pitchFamily="18" charset="0"/>
                <a:ea typeface="Cambria" panose="02040503050406030204" pitchFamily="18" charset="0"/>
              </a:rPr>
              <a:t>Using Pandas Datareader I can access the complete historical data for any given symbol such as equities like Facebook, Index’s like FTSE100 or foreign exchange currency pairs such as Great British Pound to United States Dollar. It retrieves the Open, High, Low, Close and Adjusted Close prices as well as the Volume daily.</a:t>
            </a:r>
          </a:p>
        </p:txBody>
      </p:sp>
      <p:pic>
        <p:nvPicPr>
          <p:cNvPr id="4" name="Picture 3">
            <a:extLst>
              <a:ext uri="{FF2B5EF4-FFF2-40B4-BE49-F238E27FC236}">
                <a16:creationId xmlns:a16="http://schemas.microsoft.com/office/drawing/2014/main" id="{C9CF31FF-3263-4DBA-A91A-6CCB35FCA52D}"/>
              </a:ext>
            </a:extLst>
          </p:cNvPr>
          <p:cNvPicPr/>
          <p:nvPr/>
        </p:nvPicPr>
        <p:blipFill rotWithShape="1">
          <a:blip r:embed="rId2"/>
          <a:srcRect l="23207" t="45699" r="19650" b="6179"/>
          <a:stretch/>
        </p:blipFill>
        <p:spPr bwMode="auto">
          <a:xfrm>
            <a:off x="2291336" y="2625496"/>
            <a:ext cx="7609327" cy="37417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4122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1302F"/>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38753B-1233-48B8-9E70-B7317228F4BF}"/>
              </a:ext>
            </a:extLst>
          </p:cNvPr>
          <p:cNvSpPr>
            <a:spLocks noGrp="1"/>
          </p:cNvSpPr>
          <p:nvPr>
            <p:ph type="subTitle" idx="1"/>
          </p:nvPr>
        </p:nvSpPr>
        <p:spPr>
          <a:xfrm>
            <a:off x="157114" y="1088198"/>
            <a:ext cx="11877772" cy="2870200"/>
          </a:xfrm>
        </p:spPr>
        <p:txBody>
          <a:bodyPr>
            <a:normAutofit/>
          </a:bodyPr>
          <a:lstStyle/>
          <a:p>
            <a:pPr algn="l"/>
            <a:r>
              <a:rPr lang="en-GB" sz="1800" dirty="0">
                <a:solidFill>
                  <a:schemeClr val="tx2"/>
                </a:solidFill>
                <a:latin typeface="Cambria" panose="02040503050406030204" pitchFamily="18" charset="0"/>
                <a:ea typeface="Cambria" panose="02040503050406030204" pitchFamily="18" charset="0"/>
              </a:rPr>
              <a:t>Technical Indicators are mathematical calculations based on historical data that are used to identify trading opportunities and decisions.</a:t>
            </a:r>
          </a:p>
          <a:p>
            <a:pPr algn="l"/>
            <a:r>
              <a:rPr lang="en-GB" sz="1800" dirty="0">
                <a:solidFill>
                  <a:schemeClr val="tx2"/>
                </a:solidFill>
                <a:latin typeface="Cambria" panose="02040503050406030204" pitchFamily="18" charset="0"/>
                <a:ea typeface="Cambria" panose="02040503050406030204" pitchFamily="18" charset="0"/>
              </a:rPr>
              <a:t>I will be adding a number of these as features within my models using the library TA-Lib which has over 150 indicators. I will focus on overlay studies and momentum.</a:t>
            </a:r>
          </a:p>
          <a:p>
            <a:pPr algn="l"/>
            <a:r>
              <a:rPr lang="en-GB" sz="1800" dirty="0">
                <a:solidFill>
                  <a:schemeClr val="tx2"/>
                </a:solidFill>
                <a:latin typeface="Cambria" panose="02040503050406030204" pitchFamily="18" charset="0"/>
                <a:ea typeface="Cambria" panose="02040503050406030204" pitchFamily="18" charset="0"/>
              </a:rPr>
              <a:t>The graph below represents the Relative Strength Index indicator., this measures the speed and change of price movements. When the line is above 70 it’s considered overbought, and when it’s below 30 it’s considered oversold. </a:t>
            </a:r>
          </a:p>
        </p:txBody>
      </p:sp>
      <p:sp>
        <p:nvSpPr>
          <p:cNvPr id="4" name="Title 1">
            <a:extLst>
              <a:ext uri="{FF2B5EF4-FFF2-40B4-BE49-F238E27FC236}">
                <a16:creationId xmlns:a16="http://schemas.microsoft.com/office/drawing/2014/main" id="{A1D163B7-72AC-476F-B093-8D56AFE322E1}"/>
              </a:ext>
            </a:extLst>
          </p:cNvPr>
          <p:cNvSpPr txBox="1">
            <a:spLocks/>
          </p:cNvSpPr>
          <p:nvPr/>
        </p:nvSpPr>
        <p:spPr>
          <a:xfrm>
            <a:off x="157114" y="151876"/>
            <a:ext cx="5517822" cy="95106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800" dirty="0">
                <a:solidFill>
                  <a:schemeClr val="tx2"/>
                </a:solidFill>
                <a:latin typeface="Cambria" panose="02040503050406030204" pitchFamily="18" charset="0"/>
                <a:ea typeface="Cambria" panose="02040503050406030204" pitchFamily="18" charset="0"/>
              </a:rPr>
              <a:t>Technical Indicators </a:t>
            </a:r>
            <a:r>
              <a:rPr lang="en-GB" dirty="0">
                <a:solidFill>
                  <a:schemeClr val="tx2"/>
                </a:solidFill>
                <a:latin typeface="Cambria" panose="02040503050406030204" pitchFamily="18" charset="0"/>
                <a:ea typeface="Cambria" panose="02040503050406030204" pitchFamily="18" charset="0"/>
              </a:rPr>
              <a:t> </a:t>
            </a:r>
          </a:p>
        </p:txBody>
      </p:sp>
      <p:pic>
        <p:nvPicPr>
          <p:cNvPr id="7" name="Picture 6">
            <a:extLst>
              <a:ext uri="{FF2B5EF4-FFF2-40B4-BE49-F238E27FC236}">
                <a16:creationId xmlns:a16="http://schemas.microsoft.com/office/drawing/2014/main" id="{D2225376-7F5B-4E3B-98C7-D9923EB0B279}"/>
              </a:ext>
            </a:extLst>
          </p:cNvPr>
          <p:cNvPicPr/>
          <p:nvPr/>
        </p:nvPicPr>
        <p:blipFill rotWithShape="1">
          <a:blip r:embed="rId2"/>
          <a:srcRect l="36676" t="68034" r="3683" b="2590"/>
          <a:stretch/>
        </p:blipFill>
        <p:spPr bwMode="auto">
          <a:xfrm>
            <a:off x="1251285" y="3429000"/>
            <a:ext cx="9382848" cy="32771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5766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02F"/>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38753B-1233-48B8-9E70-B7317228F4BF}"/>
              </a:ext>
            </a:extLst>
          </p:cNvPr>
          <p:cNvSpPr>
            <a:spLocks noGrp="1"/>
          </p:cNvSpPr>
          <p:nvPr>
            <p:ph type="subTitle" idx="1"/>
          </p:nvPr>
        </p:nvSpPr>
        <p:spPr>
          <a:xfrm>
            <a:off x="593889" y="1407886"/>
            <a:ext cx="10966740" cy="2870200"/>
          </a:xfrm>
        </p:spPr>
        <p:txBody>
          <a:bodyPr>
            <a:normAutofit/>
          </a:bodyPr>
          <a:lstStyle/>
          <a:p>
            <a:pPr marL="342900" indent="-342900" algn="l">
              <a:buFont typeface="Arial" panose="020B0604020202020204" pitchFamily="34" charset="0"/>
              <a:buChar char="•"/>
            </a:pPr>
            <a:r>
              <a:rPr lang="en-GB" sz="2000" dirty="0">
                <a:solidFill>
                  <a:schemeClr val="tx2"/>
                </a:solidFill>
                <a:latin typeface="Cambria" panose="02040503050406030204" pitchFamily="18" charset="0"/>
                <a:ea typeface="Cambria" panose="02040503050406030204" pitchFamily="18" charset="0"/>
              </a:rPr>
              <a:t>I developed 6 regression models for predicting the next days closing price. </a:t>
            </a:r>
          </a:p>
          <a:p>
            <a:pPr marL="342900" indent="-342900" algn="l">
              <a:buFont typeface="Arial" panose="020B0604020202020204" pitchFamily="34" charset="0"/>
              <a:buChar char="•"/>
            </a:pPr>
            <a:r>
              <a:rPr lang="en-GB" sz="2000" dirty="0">
                <a:solidFill>
                  <a:schemeClr val="tx2"/>
                </a:solidFill>
                <a:latin typeface="Cambria" panose="02040503050406030204" pitchFamily="18" charset="0"/>
                <a:ea typeface="Cambria" panose="02040503050406030204" pitchFamily="18" charset="0"/>
              </a:rPr>
              <a:t>These include: XGBoost, LightGBM, SVR, Random Forest, Decision Tree and Linear Regression.</a:t>
            </a:r>
          </a:p>
          <a:p>
            <a:pPr marL="342900" indent="-342900" algn="l">
              <a:buFont typeface="Arial" panose="020B0604020202020204" pitchFamily="34" charset="0"/>
              <a:buChar char="•"/>
            </a:pPr>
            <a:r>
              <a:rPr lang="en-GB" sz="2000" dirty="0">
                <a:solidFill>
                  <a:schemeClr val="tx2"/>
                </a:solidFill>
                <a:latin typeface="Cambria" panose="02040503050406030204" pitchFamily="18" charset="0"/>
                <a:ea typeface="Cambria" panose="02040503050406030204" pitchFamily="18" charset="0"/>
              </a:rPr>
              <a:t>I normalized my data which I found to improve my results. </a:t>
            </a:r>
          </a:p>
          <a:p>
            <a:pPr marL="342900" indent="-342900" algn="l">
              <a:buFont typeface="Arial" panose="020B0604020202020204" pitchFamily="34" charset="0"/>
              <a:buChar char="•"/>
            </a:pPr>
            <a:r>
              <a:rPr lang="en-GB" sz="2000" dirty="0">
                <a:solidFill>
                  <a:schemeClr val="tx2"/>
                </a:solidFill>
                <a:latin typeface="Cambria" panose="02040503050406030204" pitchFamily="18" charset="0"/>
                <a:ea typeface="Cambria" panose="02040503050406030204" pitchFamily="18" charset="0"/>
              </a:rPr>
              <a:t>I also used Grid Search for each model to optimize the parameters before finalizing the model. </a:t>
            </a:r>
          </a:p>
        </p:txBody>
      </p:sp>
      <p:sp>
        <p:nvSpPr>
          <p:cNvPr id="6" name="Title 1">
            <a:extLst>
              <a:ext uri="{FF2B5EF4-FFF2-40B4-BE49-F238E27FC236}">
                <a16:creationId xmlns:a16="http://schemas.microsoft.com/office/drawing/2014/main" id="{D435672E-8719-4778-9D94-CEFDA6BD69B5}"/>
              </a:ext>
            </a:extLst>
          </p:cNvPr>
          <p:cNvSpPr>
            <a:spLocks noGrp="1"/>
          </p:cNvSpPr>
          <p:nvPr>
            <p:ph type="ctrTitle"/>
          </p:nvPr>
        </p:nvSpPr>
        <p:spPr>
          <a:xfrm>
            <a:off x="157114" y="151876"/>
            <a:ext cx="5008775" cy="951060"/>
          </a:xfrm>
        </p:spPr>
        <p:txBody>
          <a:bodyPr/>
          <a:lstStyle/>
          <a:p>
            <a:r>
              <a:rPr lang="en-GB" sz="4800" dirty="0">
                <a:solidFill>
                  <a:schemeClr val="tx2"/>
                </a:solidFill>
                <a:latin typeface="Cambria" panose="02040503050406030204" pitchFamily="18" charset="0"/>
                <a:ea typeface="Cambria" panose="02040503050406030204" pitchFamily="18" charset="0"/>
              </a:rPr>
              <a:t>Machine Learning</a:t>
            </a:r>
            <a:r>
              <a:rPr lang="en-GB" dirty="0">
                <a:solidFill>
                  <a:schemeClr val="tx2"/>
                </a:solidFill>
                <a:latin typeface="Cambria" panose="02040503050406030204" pitchFamily="18" charset="0"/>
                <a:ea typeface="Cambria" panose="02040503050406030204" pitchFamily="18" charset="0"/>
              </a:rPr>
              <a:t> </a:t>
            </a:r>
          </a:p>
        </p:txBody>
      </p:sp>
      <p:pic>
        <p:nvPicPr>
          <p:cNvPr id="7" name="Picture 6">
            <a:extLst>
              <a:ext uri="{FF2B5EF4-FFF2-40B4-BE49-F238E27FC236}">
                <a16:creationId xmlns:a16="http://schemas.microsoft.com/office/drawing/2014/main" id="{1C130AD3-E8F9-4911-B28F-5912255B3312}"/>
              </a:ext>
            </a:extLst>
          </p:cNvPr>
          <p:cNvPicPr/>
          <p:nvPr/>
        </p:nvPicPr>
        <p:blipFill rotWithShape="1">
          <a:blip r:embed="rId2"/>
          <a:srcRect l="23511" t="35381" r="15864" b="16728"/>
          <a:stretch/>
        </p:blipFill>
        <p:spPr bwMode="auto">
          <a:xfrm>
            <a:off x="2787468" y="3240652"/>
            <a:ext cx="6617063" cy="31840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2070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02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35672E-8719-4778-9D94-CEFDA6BD69B5}"/>
              </a:ext>
            </a:extLst>
          </p:cNvPr>
          <p:cNvSpPr>
            <a:spLocks noGrp="1"/>
          </p:cNvSpPr>
          <p:nvPr>
            <p:ph type="ctrTitle"/>
          </p:nvPr>
        </p:nvSpPr>
        <p:spPr>
          <a:xfrm>
            <a:off x="157115" y="151876"/>
            <a:ext cx="4179216" cy="951060"/>
          </a:xfrm>
        </p:spPr>
        <p:txBody>
          <a:bodyPr/>
          <a:lstStyle/>
          <a:p>
            <a:r>
              <a:rPr lang="en-GB" sz="4800" dirty="0">
                <a:solidFill>
                  <a:schemeClr val="tx2"/>
                </a:solidFill>
                <a:latin typeface="Cambria" panose="02040503050406030204" pitchFamily="18" charset="0"/>
                <a:ea typeface="Cambria" panose="02040503050406030204" pitchFamily="18" charset="0"/>
              </a:rPr>
              <a:t>Dash by Plotly</a:t>
            </a:r>
            <a:endParaRPr lang="en-GB" dirty="0">
              <a:solidFill>
                <a:schemeClr val="tx2"/>
              </a:solidFill>
              <a:latin typeface="Cambria" panose="02040503050406030204" pitchFamily="18" charset="0"/>
              <a:ea typeface="Cambria" panose="02040503050406030204" pitchFamily="18" charset="0"/>
            </a:endParaRPr>
          </a:p>
        </p:txBody>
      </p:sp>
      <p:sp>
        <p:nvSpPr>
          <p:cNvPr id="4" name="Subtitle 2">
            <a:extLst>
              <a:ext uri="{FF2B5EF4-FFF2-40B4-BE49-F238E27FC236}">
                <a16:creationId xmlns:a16="http://schemas.microsoft.com/office/drawing/2014/main" id="{3A345BF8-D3B9-4FEC-8B9B-3F169183BCC4}"/>
              </a:ext>
            </a:extLst>
          </p:cNvPr>
          <p:cNvSpPr>
            <a:spLocks noGrp="1"/>
          </p:cNvSpPr>
          <p:nvPr>
            <p:ph type="subTitle" idx="1"/>
          </p:nvPr>
        </p:nvSpPr>
        <p:spPr>
          <a:xfrm>
            <a:off x="157114" y="1365780"/>
            <a:ext cx="11877772" cy="3761390"/>
          </a:xfrm>
        </p:spPr>
        <p:txBody>
          <a:bodyPr>
            <a:normAutofit/>
          </a:bodyPr>
          <a:lstStyle/>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Dash by Plotly is a modern Python framework for building web applications, specifically data visualization. </a:t>
            </a:r>
          </a:p>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It is written on top of Flask, Plotly.js and React.js. </a:t>
            </a:r>
          </a:p>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It allows for highly customisable user interfaces. </a:t>
            </a:r>
          </a:p>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It is very productive and makes developing an interactive analytical app much easier. </a:t>
            </a:r>
          </a:p>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Dash is lightweight as there is no JavaScript and you only need to use Python and HTML, as well as CSS if you are styling yourself. </a:t>
            </a:r>
          </a:p>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There are external stylesheets available but I wanted to customize the app to my liking so CSS was used to customize every element of the application. </a:t>
            </a:r>
          </a:p>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The use of interactive UI controls like dropdowns, date ranges and inputs allow us to make the app more hands on and analyse the data further. </a:t>
            </a:r>
          </a:p>
          <a:p>
            <a:pPr marL="285750" indent="-28575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Plotly graphs are extremely good too as they are dynamic and allow for many different functions. </a:t>
            </a:r>
          </a:p>
        </p:txBody>
      </p:sp>
      <p:pic>
        <p:nvPicPr>
          <p:cNvPr id="2052" name="Picture 4" descr="Numfocus - Plotly Dash Logo - 1176x528 PNG Download - PNGkit">
            <a:extLst>
              <a:ext uri="{FF2B5EF4-FFF2-40B4-BE49-F238E27FC236}">
                <a16:creationId xmlns:a16="http://schemas.microsoft.com/office/drawing/2014/main" id="{4EA4D945-905D-4770-9993-4FC3A2A3042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632" b="89802" l="4634" r="97561">
                        <a14:foregroundMark x1="42561" y1="21246" x2="42561" y2="21246"/>
                        <a14:foregroundMark x1="42561" y1="21246" x2="42561" y2="21246"/>
                        <a14:foregroundMark x1="49268" y1="37677" x2="49268" y2="37677"/>
                        <a14:foregroundMark x1="49268" y1="37677" x2="49268" y2="37677"/>
                        <a14:foregroundMark x1="49268" y1="37677" x2="49268" y2="37677"/>
                        <a14:foregroundMark x1="49268" y1="37394" x2="49512" y2="23513"/>
                        <a14:foregroundMark x1="61463" y1="32011" x2="61463" y2="32011"/>
                        <a14:foregroundMark x1="20122" y1="50708" x2="20122" y2="50708"/>
                        <a14:foregroundMark x1="35732" y1="21246" x2="36098" y2="58924"/>
                        <a14:foregroundMark x1="43293" y1="61190" x2="47683" y2="60340"/>
                        <a14:foregroundMark x1="57073" y1="32295" x2="64268" y2="33144"/>
                        <a14:foregroundMark x1="65610" y1="37960" x2="65976" y2="52125"/>
                        <a14:foregroundMark x1="56707" y1="51841" x2="59390" y2="48442"/>
                        <a14:foregroundMark x1="71829" y1="43343" x2="71829" y2="43343"/>
                        <a14:foregroundMark x1="71829" y1="43343" x2="76463" y2="46459"/>
                        <a14:foregroundMark x1="74878" y1="32578" x2="78902" y2="32578"/>
                        <a14:foregroundMark x1="72561" y1="62040" x2="78659" y2="61473"/>
                        <a14:foregroundMark x1="86707" y1="54674" x2="86707" y2="32011"/>
                        <a14:foregroundMark x1="86707" y1="23229" x2="86707" y2="26346"/>
                        <a14:foregroundMark x1="94878" y1="32011" x2="97561" y2="40510"/>
                        <a14:foregroundMark x1="4634" y1="68272" x2="4634" y2="68272"/>
                        <a14:foregroundMark x1="8049" y1="29462" x2="8049" y2="29462"/>
                        <a14:foregroundMark x1="35976" y1="85836" x2="35976" y2="85836"/>
                        <a14:foregroundMark x1="42683" y1="86969" x2="42683" y2="86969"/>
                        <a14:foregroundMark x1="48415" y1="87819" x2="48415" y2="87819"/>
                        <a14:foregroundMark x1="55366" y1="85836" x2="55366" y2="85836"/>
                        <a14:foregroundMark x1="58293" y1="87252" x2="58293" y2="87252"/>
                        <a14:foregroundMark x1="64268" y1="87252" x2="64268" y2="87252"/>
                        <a14:foregroundMark x1="68902" y1="87252" x2="68902" y2="87252"/>
                        <a14:foregroundMark x1="72561" y1="88952" x2="72561" y2="88952"/>
                        <a14:backgroundMark x1="10122" y1="33711" x2="10122" y2="33711"/>
                        <a14:backgroundMark x1="12561" y1="50425" x2="12561" y2="50425"/>
                        <a14:backgroundMark x1="16951" y1="50425" x2="16951" y2="50425"/>
                        <a14:backgroundMark x1="15488" y1="27479" x2="15488" y2="27479"/>
                        <a14:backgroundMark x1="17195" y1="36544" x2="17195" y2="36544"/>
                        <a14:backgroundMark x1="17805" y1="37394" x2="17805" y2="37394"/>
                        <a14:backgroundMark x1="7561" y1="49858" x2="7561" y2="49858"/>
                      </a14:backgroundRemoval>
                    </a14:imgEffect>
                  </a14:imgLayer>
                </a14:imgProps>
              </a:ext>
              <a:ext uri="{28A0092B-C50C-407E-A947-70E740481C1C}">
                <a14:useLocalDpi xmlns:a14="http://schemas.microsoft.com/office/drawing/2010/main" val="0"/>
              </a:ext>
            </a:extLst>
          </a:blip>
          <a:srcRect/>
          <a:stretch>
            <a:fillRect/>
          </a:stretch>
        </p:blipFill>
        <p:spPr bwMode="auto">
          <a:xfrm>
            <a:off x="4246629" y="5113861"/>
            <a:ext cx="3698741" cy="159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69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1302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435672E-8719-4778-9D94-CEFDA6BD69B5}"/>
              </a:ext>
            </a:extLst>
          </p:cNvPr>
          <p:cNvSpPr>
            <a:spLocks noGrp="1"/>
          </p:cNvSpPr>
          <p:nvPr>
            <p:ph type="ctrTitle"/>
          </p:nvPr>
        </p:nvSpPr>
        <p:spPr>
          <a:xfrm>
            <a:off x="157115" y="151876"/>
            <a:ext cx="4179216" cy="951060"/>
          </a:xfrm>
        </p:spPr>
        <p:txBody>
          <a:bodyPr/>
          <a:lstStyle/>
          <a:p>
            <a:r>
              <a:rPr lang="en-GB" sz="4800" dirty="0">
                <a:solidFill>
                  <a:schemeClr val="tx2"/>
                </a:solidFill>
                <a:latin typeface="Cambria" panose="02040503050406030204" pitchFamily="18" charset="0"/>
                <a:ea typeface="Cambria" panose="02040503050406030204" pitchFamily="18" charset="0"/>
              </a:rPr>
              <a:t>Demonstration</a:t>
            </a:r>
            <a:endParaRPr lang="en-GB" dirty="0">
              <a:solidFill>
                <a:schemeClr val="tx2"/>
              </a:solidFill>
              <a:latin typeface="Cambria" panose="02040503050406030204" pitchFamily="18" charset="0"/>
              <a:ea typeface="Cambria" panose="02040503050406030204" pitchFamily="18" charset="0"/>
            </a:endParaRPr>
          </a:p>
        </p:txBody>
      </p:sp>
      <p:pic>
        <p:nvPicPr>
          <p:cNvPr id="10" name="CI301 - SmartStock - Demonstration">
            <a:hlinkClick r:id="" action="ppaction://media"/>
            <a:extLst>
              <a:ext uri="{FF2B5EF4-FFF2-40B4-BE49-F238E27FC236}">
                <a16:creationId xmlns:a16="http://schemas.microsoft.com/office/drawing/2014/main" id="{FB8A0352-CDAE-4BB7-A29D-6A0F1F0A1A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01646" y="998608"/>
            <a:ext cx="9388707" cy="5280750"/>
          </a:xfrm>
          <a:prstGeom prst="rect">
            <a:avLst/>
          </a:prstGeom>
        </p:spPr>
      </p:pic>
    </p:spTree>
    <p:extLst>
      <p:ext uri="{BB962C8B-B14F-4D97-AF65-F5344CB8AC3E}">
        <p14:creationId xmlns:p14="http://schemas.microsoft.com/office/powerpoint/2010/main" val="76020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145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1302F"/>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38753B-1233-48B8-9E70-B7317228F4BF}"/>
              </a:ext>
            </a:extLst>
          </p:cNvPr>
          <p:cNvSpPr>
            <a:spLocks noGrp="1"/>
          </p:cNvSpPr>
          <p:nvPr>
            <p:ph type="subTitle" idx="1"/>
          </p:nvPr>
        </p:nvSpPr>
        <p:spPr>
          <a:xfrm>
            <a:off x="1524000" y="1718127"/>
            <a:ext cx="9144000" cy="3826933"/>
          </a:xfrm>
        </p:spPr>
        <p:txBody>
          <a:bodyPr>
            <a:normAutofit/>
          </a:bodyPr>
          <a:lstStyle/>
          <a:p>
            <a:pPr marL="342900" indent="-34290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I would have liked to figure  out why the data table caused the entire CSS to be affected and then include the news page. This could then be further enhanced to include the sentiment for that days news and plot a pie chart. </a:t>
            </a:r>
          </a:p>
          <a:p>
            <a:pPr marL="342900" indent="-34290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Within my models I include evaluation metrics, these could be implemented into the machine learning page and updated once a model has run to give the user better insight into the model rather than just the graph. </a:t>
            </a:r>
          </a:p>
          <a:p>
            <a:pPr marL="342900" indent="-34290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I would like to further enhance my models and try and make them even more reliable and successful, as well as maybe adding new ones. A page which demonstrates my classification models could be included too. </a:t>
            </a:r>
          </a:p>
          <a:p>
            <a:pPr marL="342900" indent="-342900" algn="l">
              <a:buFont typeface="Arial" panose="020B0604020202020204" pitchFamily="34" charset="0"/>
              <a:buChar char="•"/>
            </a:pPr>
            <a:r>
              <a:rPr lang="en-GB" sz="1800" dirty="0">
                <a:solidFill>
                  <a:schemeClr val="tx2"/>
                </a:solidFill>
                <a:latin typeface="Cambria" panose="02040503050406030204" pitchFamily="18" charset="0"/>
                <a:ea typeface="Cambria" panose="02040503050406030204" pitchFamily="18" charset="0"/>
              </a:rPr>
              <a:t>Lastly, I would like to deploy it to a server such as Heroku this way it can be used by anyone with the URL, rather than it only being able to be used once run locally. This would be good for employers. </a:t>
            </a:r>
          </a:p>
          <a:p>
            <a:endParaRPr lang="en-GB" dirty="0">
              <a:solidFill>
                <a:schemeClr val="tx2"/>
              </a:solidFill>
            </a:endParaRPr>
          </a:p>
        </p:txBody>
      </p:sp>
      <p:sp>
        <p:nvSpPr>
          <p:cNvPr id="6" name="Title 1">
            <a:extLst>
              <a:ext uri="{FF2B5EF4-FFF2-40B4-BE49-F238E27FC236}">
                <a16:creationId xmlns:a16="http://schemas.microsoft.com/office/drawing/2014/main" id="{D435672E-8719-4778-9D94-CEFDA6BD69B5}"/>
              </a:ext>
            </a:extLst>
          </p:cNvPr>
          <p:cNvSpPr>
            <a:spLocks noGrp="1"/>
          </p:cNvSpPr>
          <p:nvPr>
            <p:ph type="ctrTitle"/>
          </p:nvPr>
        </p:nvSpPr>
        <p:spPr>
          <a:xfrm>
            <a:off x="157114" y="151876"/>
            <a:ext cx="6259727" cy="951060"/>
          </a:xfrm>
        </p:spPr>
        <p:txBody>
          <a:bodyPr>
            <a:normAutofit/>
          </a:bodyPr>
          <a:lstStyle/>
          <a:p>
            <a:r>
              <a:rPr lang="en-GB" sz="4800" dirty="0">
                <a:solidFill>
                  <a:schemeClr val="tx2"/>
                </a:solidFill>
                <a:latin typeface="Cambria" panose="02040503050406030204" pitchFamily="18" charset="0"/>
                <a:ea typeface="Cambria" panose="02040503050406030204" pitchFamily="18" charset="0"/>
              </a:rPr>
              <a:t>Future Developments</a:t>
            </a:r>
            <a:endParaRPr lang="en-GB" dirty="0">
              <a:solidFill>
                <a:schemeClr val="tx2"/>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01360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3428</TotalTime>
  <Words>721</Words>
  <Application>Microsoft Office PowerPoint</Application>
  <PresentationFormat>Widescreen</PresentationFormat>
  <Paragraphs>35</Paragraphs>
  <Slides>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Cambria</vt:lpstr>
      <vt:lpstr>Office Theme</vt:lpstr>
      <vt:lpstr>SmartStock</vt:lpstr>
      <vt:lpstr>Goals </vt:lpstr>
      <vt:lpstr>Data </vt:lpstr>
      <vt:lpstr>PowerPoint Presentation</vt:lpstr>
      <vt:lpstr>Machine Learning </vt:lpstr>
      <vt:lpstr>Dash by Plotly</vt:lpstr>
      <vt:lpstr>Demonstration</vt:lpstr>
      <vt:lpstr>Future Developments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Ronan Hayes</dc:creator>
  <cp:lastModifiedBy>Ronan Hayes</cp:lastModifiedBy>
  <cp:revision>119</cp:revision>
  <dcterms:created xsi:type="dcterms:W3CDTF">2020-06-03T23:28:01Z</dcterms:created>
  <dcterms:modified xsi:type="dcterms:W3CDTF">2020-06-08T22:09:07Z</dcterms:modified>
</cp:coreProperties>
</file>